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7208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df4c7da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df4c7da2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f489cf1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f489cf1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f489cf1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f489cf1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f489cf1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f489cf1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f489cf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f489cf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f489cf1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f489cf1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1e9f60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1e9f602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489d41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489d41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f489cf1_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f489cf1_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f489d41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f489d41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f489d41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f489d41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df4c7da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df4c7da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489d4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489d4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489d4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f489d4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489d4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489d4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f489d4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f489d4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1e9f602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1e9f602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1e9f60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1e9f60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1e9f60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1e9f60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1e9f60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1e9f602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1e9f602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1e9f602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1e9f60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1e9f60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f489cf1_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df489cf1_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fbcb7bc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fbcb7bc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1e9f60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1e9f602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1e9f602_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1e9f602_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f489cf1_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f489cf1_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f489cf1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f489cf1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3e28e5e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3e28e5e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3e28e5e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3e28e5e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3e28e5e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3e28e5e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3e28e5e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3e28e5e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3e28e5e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3e28e5e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1e9f60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c1e9f60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3e28e5e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3e28e5e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3e28e5e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3e28e5e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3e28e5e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3e28e5e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3e28e5e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3e28e5e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3e28e5e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3e28e5e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3e28e5e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3e28e5e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3e28e5e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3e28e5e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e28e5e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e28e5e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3e28e5e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3e28e5e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3e28e5e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3e28e5e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c1e9f602_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c1e9f602_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3e28e5e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3e28e5e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e28e5e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e28e5e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f489d41_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f489d41_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3e28e5e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3e28e5e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3e28e5e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3e28e5e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3e28e5e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3e28e5e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3e28e5e_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3e28e5e_2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3e28e5e_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3e28e5e_2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3e28e5e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3e28e5e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3e28e5e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3e28e5e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1e9f602_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1e9f602_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3e28e5e_2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3e28e5e_2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3e28e5e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3e28e5e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3e28e5e_2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3e28e5e_2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3e28e5e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3e28e5e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3e28e5e_2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3e28e5e_2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3e28e5e_2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3e28e5e_2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3e28e5e_2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3e28e5e_2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3e28e5e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3e28e5e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3e28e5e_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3e28e5e_2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3e28e5e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3e28e5e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1e9f602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1e9f602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3e28e5e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3e28e5e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3e28e5e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d3e28e5e_2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3e28e5e_2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3e28e5e_2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e28e5e_2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e28e5e_2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3e28e5e_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3e28e5e_2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3e28e5e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d3e28e5e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3e28e5e_2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3e28e5e_2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e28e5e_2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e28e5e_2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3e28e5e_2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3e28e5e_2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f489cf1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f489cf1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1e9f602_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1e9f602_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3e28e5e_2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d3e28e5e_2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3e28e5e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3e28e5e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3e28e5e_2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d3e28e5e_2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d3e28e5e_2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d3e28e5e_2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3e28e5e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3e28e5e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3e28e5e_2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d3e28e5e_2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3e28e5e_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3e28e5e_2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3e28e5e_2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3e28e5e_2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3e28e5e_2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3e28e5e_2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f489d41_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f489d41_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1e9f602_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1e9f602_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3e28e5e_2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3e28e5e_2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3e28e5e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d3e28e5e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df489cf1_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df489cf1_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developers.blogspot.in/2013/05/google-api-infrastructure-outage_3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security.techtarget.com/tip/Ten-dos-and-donts-for-secure-coding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g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ibeam.com/Books/cloud-computing-2nd-ed-dr-kumar-saurabh/9788126536030.html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oudcomputing4postgraduates.blogspot.i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ReVoAwEPOGO_cNpZk25sbPb14C51MkRYiwvUcHw4ZM0/pub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0" y="274500"/>
            <a:ext cx="9144000" cy="14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Cloud Computing,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Chapter </a:t>
            </a:r>
            <a:r>
              <a:rPr lang="en" dirty="0"/>
              <a:t>- 2</a:t>
            </a:r>
            <a:endParaRPr dirty="0"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0" y="206488"/>
            <a:ext cx="8943223" cy="64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6" y="86258"/>
            <a:ext cx="8970687" cy="664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81" y="102187"/>
            <a:ext cx="9144000" cy="680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8319" y="0"/>
            <a:ext cx="9031200" cy="6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9" y="120512"/>
            <a:ext cx="9031200" cy="6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Measured Service Pg 21-22 textbook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8319" y="698088"/>
            <a:ext cx="9031200" cy="60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Cloud Systems automatically control and optimize resource use by leveraging a metering capability at some level of abstraction appropriate to the type of service (storage, processing, bandwidth....)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Standardization and virtualization are the key to reduce infrastructure costs while still meeting the dynamic needs of the business.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5" y="4206050"/>
            <a:ext cx="8421051" cy="26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401" y="1837915"/>
            <a:ext cx="2530558" cy="16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63" y="1837928"/>
            <a:ext cx="5566339" cy="173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Computing - Traditional Vs Cloud </a:t>
            </a:r>
            <a:endParaRPr sz="3000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72909"/>
            <a:ext cx="8686800" cy="586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0003" y="43753"/>
            <a:ext cx="8921400" cy="11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organizations taking action now to migrate to cloud computing ? pg 22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109528" y="1039615"/>
            <a:ext cx="8980800" cy="58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/>
              <a:t>To derive greatest flexibility and reduce cost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/>
              <a:t>To avoid vulnerability to costly problems and delays arising from trial-and-error method of migrating workload (live migration)</a:t>
            </a:r>
            <a:endParaRPr sz="24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/>
              <a:t>To augment limited in-house resource or experience</a:t>
            </a:r>
            <a:endParaRPr sz="24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8" y="1712606"/>
            <a:ext cx="5122255" cy="192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664" y="1823385"/>
            <a:ext cx="2647739" cy="181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50" y="5546276"/>
            <a:ext cx="2352450" cy="12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150" y="4733600"/>
            <a:ext cx="1619250" cy="21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5650" y="5546277"/>
            <a:ext cx="3094875" cy="13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-6946" y="161207"/>
            <a:ext cx="9082200" cy="5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Computing - Essential Characteristics</a:t>
            </a:r>
            <a:endParaRPr sz="300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29665" y="666615"/>
            <a:ext cx="9084600" cy="61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1" y="863941"/>
            <a:ext cx="8934088" cy="57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10728" y="63528"/>
            <a:ext cx="90990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Cloud vendors can address client's challenges by:</a:t>
            </a:r>
            <a:endParaRPr sz="2400"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117623" y="308372"/>
            <a:ext cx="8992200" cy="6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/>
              <a:t>Prioritizing workloads based on business impact and risk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/>
              <a:t>Maximising business return by identifying applications that are well suited for cloud computing and have high business impact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/>
              <a:t>Addressing problematic workloads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438" y="994624"/>
            <a:ext cx="5382913" cy="26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250" y="1050014"/>
            <a:ext cx="1514475" cy="249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925" y="4476950"/>
            <a:ext cx="2222750" cy="2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3138" y="4476943"/>
            <a:ext cx="3731264" cy="193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Cloud vendors can address client's challenges by: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52686" y="443391"/>
            <a:ext cx="9113100" cy="6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Helping avoid costly implementation issues by identifying potential difficulties during migration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Mitigating risk of costly implementation delays by identifying potential problems and addressing them before migration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Avoiding inadequate performance of highly complex and integrated workload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017" y="3670682"/>
            <a:ext cx="2968033" cy="166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100" y="1539850"/>
            <a:ext cx="3293925" cy="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0000" y="3523450"/>
            <a:ext cx="3087250" cy="19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- 2</a:t>
            </a: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0" y="1507100"/>
            <a:ext cx="9042000" cy="51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Cloud models :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2.1 Cloud characteristics, 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2.2 Measured Service, 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2.3 Cloud models, 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2.4 Security in a public cloud, 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2.5 Public versus private clouds, </a:t>
            </a:r>
            <a:endParaRPr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2.6 Cloud infrastructure self service.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72475" y="413474"/>
            <a:ext cx="9022200" cy="11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Cloud vendors can address client's challenges by: -cntd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13036" y="734400"/>
            <a:ext cx="9081900" cy="60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Leveraging expertise to deliver an actionable roadmap to successfully migrate applications to cloud environment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Accelerating your cloud initiatives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038" y="1943613"/>
            <a:ext cx="4940199" cy="138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989" y="4170550"/>
            <a:ext cx="4649994" cy="216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457200" y="43107"/>
            <a:ext cx="8229600" cy="5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Measured Service - cost factor / benefits :</a:t>
            </a:r>
            <a:endParaRPr sz="2400"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32861" y="522649"/>
            <a:ext cx="9061800" cy="6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number of reasons why cloud is popular with business: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Cost - </a:t>
            </a:r>
            <a:r>
              <a:rPr lang="en" sz="2400"/>
              <a:t>do more with less</a:t>
            </a:r>
            <a:endParaRPr sz="24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Automation - </a:t>
            </a:r>
            <a:r>
              <a:rPr lang="en" sz="2400"/>
              <a:t>reduce labour cost</a:t>
            </a:r>
            <a:endParaRPr sz="24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Service management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system- </a:t>
            </a:r>
            <a:r>
              <a:rPr lang="en" sz="2400"/>
              <a:t>visibility, control,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 automation - one touch approval</a:t>
            </a:r>
            <a:endParaRPr sz="2400"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50" y="1137116"/>
            <a:ext cx="4489950" cy="304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100" y="4140025"/>
            <a:ext cx="5062000" cy="271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050" y="4140036"/>
            <a:ext cx="4029277" cy="260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factor -measured service - cntd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32861" y="621753"/>
            <a:ext cx="9180900" cy="62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Cloud allows self-service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Infrastructure more dynamic =&gt;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lower operational cost,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unlock productivity, better security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529" y="710538"/>
            <a:ext cx="3951232" cy="229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00" y="2448125"/>
            <a:ext cx="4439750" cy="22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4" y="4809083"/>
            <a:ext cx="8846508" cy="195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54" y="3085108"/>
            <a:ext cx="3237153" cy="165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270902"/>
            <a:ext cx="82296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Cost factor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0" y="635275"/>
            <a:ext cx="9144000" cy="62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results in freeing up budgets, so that financial resources can be used for innovation and development.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Flexibility in accessing of cloud services - without thinking about location and time of execution.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32" y="3217238"/>
            <a:ext cx="7739736" cy="314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Factor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0" y="831138"/>
            <a:ext cx="9144000" cy="60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secured services, one can put a high level </a:t>
            </a:r>
            <a:r>
              <a:rPr lang="en" b="1"/>
              <a:t>Service Level Agreements (SLA)</a:t>
            </a:r>
            <a:r>
              <a:rPr lang="en"/>
              <a:t>- to ensure control over its distribution.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case a company has no R &amp; D team, and want to build one, it is possible to </a:t>
            </a:r>
            <a:r>
              <a:rPr lang="en" b="1"/>
              <a:t>grant resources</a:t>
            </a:r>
            <a:r>
              <a:rPr lang="en"/>
              <a:t> to them - </a:t>
            </a:r>
            <a:r>
              <a:rPr lang="en" b="1"/>
              <a:t>on demand</a:t>
            </a:r>
            <a:r>
              <a:rPr lang="en"/>
              <a:t> - </a:t>
            </a:r>
            <a:r>
              <a:rPr lang="en" b="1"/>
              <a:t>when and where</a:t>
            </a:r>
            <a:r>
              <a:rPr lang="en"/>
              <a:t> they need it, using the </a:t>
            </a:r>
            <a:r>
              <a:rPr lang="en" b="1"/>
              <a:t>dynamic nature</a:t>
            </a:r>
            <a:r>
              <a:rPr lang="en"/>
              <a:t> of the infrastructure. 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976" y="2353256"/>
            <a:ext cx="2170061" cy="177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988" y="2353250"/>
            <a:ext cx="3673019" cy="177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" y="2353250"/>
            <a:ext cx="3385514" cy="197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Factor - cntd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0" y="465124"/>
            <a:ext cx="9144000" cy="62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Often businesses have hundreds of physical servers and without the application of Virtualization their utilization can be as low as 10%.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Virtualization &amp; Cloud computing increases UTILIZATION and as a consequence reduces capital investments - brings down the cost.</a:t>
            </a:r>
            <a:endParaRPr sz="24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063" y="2177300"/>
            <a:ext cx="2475937" cy="286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14" y="2440067"/>
            <a:ext cx="6529949" cy="30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Factor - in brief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-89" y="948138"/>
            <a:ext cx="9144000" cy="59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 b="1"/>
              <a:t>need for cost-saving</a:t>
            </a:r>
            <a:r>
              <a:rPr lang="en"/>
              <a:t> or </a:t>
            </a:r>
            <a:r>
              <a:rPr lang="en" b="1"/>
              <a:t>optimizing </a:t>
            </a:r>
            <a:r>
              <a:rPr lang="en"/>
              <a:t>has provided a fertile ground for cloud computing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cloud computing paradigm is an attempt to </a:t>
            </a:r>
            <a:r>
              <a:rPr lang="en" b="1"/>
              <a:t>improve service delivery</a:t>
            </a:r>
            <a:r>
              <a:rPr lang="en"/>
              <a:t> by applying </a:t>
            </a:r>
            <a:r>
              <a:rPr lang="en" b="1"/>
              <a:t>engineering discipline</a:t>
            </a:r>
            <a:r>
              <a:rPr lang="en"/>
              <a:t> and economies of scale in an </a:t>
            </a:r>
            <a:r>
              <a:rPr lang="en" b="1"/>
              <a:t>internet inspired architecture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250" y="3853350"/>
            <a:ext cx="2727825" cy="23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53149"/>
            <a:ext cx="4764600" cy="18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350" y="5090050"/>
            <a:ext cx="3885600" cy="16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2.3.2 Benefits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457200" y="952425"/>
            <a:ext cx="8229600" cy="5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Cloud computing when adopted offers the following benefits: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Self-service capability - Web Based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Resource availability - Virtualization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Operational Efficiency - Template approach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Hosted tools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838" y="1695113"/>
            <a:ext cx="3729162" cy="225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750" y="3307800"/>
            <a:ext cx="3616600" cy="14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09" y="4880086"/>
            <a:ext cx="8414383" cy="1977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457200" y="142578"/>
            <a:ext cx="82296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Benefits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0" y="699078"/>
            <a:ext cx="9058800" cy="60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These benefits help the developers and testers to concentrate on their </a:t>
            </a:r>
            <a:r>
              <a:rPr lang="en" b="1"/>
              <a:t>core-work, </a:t>
            </a:r>
            <a:r>
              <a:rPr lang="en"/>
              <a:t>leaving the rest to the system.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increases the quality and productivity, and more developer innovation, increased test quality and coverage..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" y="3596038"/>
            <a:ext cx="3337053" cy="326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54" y="3596038"/>
            <a:ext cx="4348271" cy="291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457200" y="142578"/>
            <a:ext cx="82296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Benefits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0" y="468192"/>
            <a:ext cx="9058800" cy="63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One of the reason for </a:t>
            </a:r>
            <a:r>
              <a:rPr lang="en" b="1"/>
              <a:t>testing backlog</a:t>
            </a:r>
            <a:r>
              <a:rPr lang="en"/>
              <a:t> is that it takes a lot of time to set test and QA environment: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1371600" lvl="2" indent="-419100" algn="l" rtl="0">
              <a:spcBef>
                <a:spcPts val="48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procure new hardware and software</a:t>
            </a:r>
            <a:endParaRPr/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schedule time with IT configuration</a:t>
            </a:r>
            <a:endParaRPr/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Set up the systems</a:t>
            </a:r>
            <a:endParaRPr/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Configuration and setup are manual processes</a:t>
            </a:r>
            <a:endParaRPr/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Poor governance to poor collaboration</a:t>
            </a:r>
            <a:endParaRPr/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Wrongly configured test environments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57200" y="102187"/>
            <a:ext cx="8229600" cy="5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Cloud Characteristics</a:t>
            </a: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98519" y="822088"/>
            <a:ext cx="9046800" cy="6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following characteristics set apart cloud from other computing techniques: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On-Demand Service - </a:t>
            </a:r>
            <a:r>
              <a:rPr lang="en" sz="2400"/>
              <a:t>without requiring human interaction with service  provider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Ubiquitous Network Access - </a:t>
            </a:r>
            <a:r>
              <a:rPr lang="en" sz="2400"/>
              <a:t>access from any device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Location -Independent Resource Pooling : </a:t>
            </a:r>
            <a:r>
              <a:rPr lang="en" sz="2400"/>
              <a:t>No control, knowledge over physical location of server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Rapid Elasticity - </a:t>
            </a:r>
            <a:r>
              <a:rPr lang="en" sz="2400"/>
              <a:t>scale -out and scale-in, automatically &amp; rapidly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Cloud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9" y="995252"/>
            <a:ext cx="8954302" cy="557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0" y="143973"/>
            <a:ext cx="9144000" cy="6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Test environments are seen as expensive and do not provide real business value:</a:t>
            </a:r>
            <a:endParaRPr sz="1800"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2276"/>
            <a:ext cx="9144000" cy="592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457200" y="162022"/>
            <a:ext cx="82296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 Cloud Deployment Models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1"/>
          </p:nvPr>
        </p:nvSpPr>
        <p:spPr>
          <a:xfrm>
            <a:off x="0" y="635275"/>
            <a:ext cx="9144000" cy="62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Cloud computing is a style of computing in which business processes, applications, data and any type of IT resources can be provided as a service to users: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Cloud has the following delivery models: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Public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Private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Hybrid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Community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00" y="3849450"/>
            <a:ext cx="5737200" cy="30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9" y="799987"/>
            <a:ext cx="9031200" cy="60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5" y="1"/>
            <a:ext cx="90312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3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Public Cloud: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•In public cloud, a business rents the IT capability and they pay for what they use on-demand.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•Public clouds are for processes which can be easily standardized and with a lower security risk.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Ex: e-commerce, sales force management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Public</a:t>
            </a:r>
            <a:r>
              <a:rPr lang="en" sz="4000"/>
              <a:t> Private Hybrid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825" y="114675"/>
            <a:ext cx="1824102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8" y="5336729"/>
            <a:ext cx="2466975" cy="152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338" y="5356418"/>
            <a:ext cx="4107325" cy="152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Private Cloud: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•In private clouds, a business essentially turns its IT environment into a cloud and uses it to deliver services to their users.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•A private cloud drives efficiency while retaining control and greater customization.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0" y="0"/>
            <a:ext cx="9144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Public </a:t>
            </a:r>
            <a:r>
              <a:rPr lang="en" sz="4000" b="1"/>
              <a:t>Private</a:t>
            </a:r>
            <a:r>
              <a:rPr lang="en" sz="4000"/>
              <a:t> Hybrid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5" y="4519725"/>
            <a:ext cx="8460349" cy="23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•Hybrid clouds combine elements of public and private cloud.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Public Private </a:t>
            </a:r>
            <a:r>
              <a:rPr lang="en" sz="4000" b="1"/>
              <a:t>Hybrid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179" y="1628397"/>
            <a:ext cx="5648721" cy="26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90" y="4592250"/>
            <a:ext cx="7956421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•There is not a one-size fits-all model.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•Businesses may end up using all these models eventually based on the business model for different services.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2.4 Cloud Deployment Models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17" y="3321200"/>
            <a:ext cx="4215992" cy="221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•Public cloud services are available to clients from a third-party service provider via the internet.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•Public clouds provide elastic, cost-effective means to deploy solutions and take care of deploying, managing, and securing the infrastructure.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2.4.1 Public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800" y="4270532"/>
            <a:ext cx="5193156" cy="250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57200" y="114313"/>
            <a:ext cx="8229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Introduction</a:t>
            </a: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0" y="1089288"/>
            <a:ext cx="9043800" cy="54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Cloud computing is an emerging style of computing where applications, data and resources are provided to users as services over the web.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400" y="2839695"/>
            <a:ext cx="5243000" cy="340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•Companies can use Public-Clouds on-demand, and with the pay-as-you-use option, it is much like utility consumption.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•Enterprises are able to offload commodity applications to third party service providers (hosters)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2.4.1 Public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975" y="3849600"/>
            <a:ext cx="7302025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The term ‘public’ does not mean :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 That it is FREE, even though it can be free or fairly inexpensive to use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 User data is publicly visible-public cloud vendors  typically provide an access control mechanism for their users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2.4.1 Public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3" y="4351812"/>
            <a:ext cx="3095625" cy="24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75" y="4351812"/>
            <a:ext cx="3095625" cy="24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736" y="0"/>
            <a:ext cx="2702264" cy="161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</a:rPr>
              <a:t>Application workloads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Public facing web pages-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Public wiki’s, blogs etc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Batch processing jobs with limited security requirements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Data intensive workloads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SaaS applications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Online storage/backup/restore solutions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Isolated workloads where latency between application components is not an issue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Public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13" y="156850"/>
            <a:ext cx="4139212" cy="225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050" y="5494675"/>
            <a:ext cx="2705100" cy="1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050" y="3079675"/>
            <a:ext cx="2965775" cy="136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748"/>
            <a:ext cx="9144000" cy="583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•Workloads that depend on sensitive data are normally restricted to the organization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•Most companies are not ready to move their LDAP </a:t>
            </a: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Lightweight Directory Access Protocol </a:t>
            </a:r>
            <a:r>
              <a:rPr lang="en" sz="3200">
                <a:solidFill>
                  <a:srgbClr val="000000"/>
                </a:solidFill>
              </a:rPr>
              <a:t>server into a public cloud because of sensitivity of employee information.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•Health care records are also </a:t>
            </a:r>
            <a:r>
              <a:rPr lang="en" sz="3200" b="1">
                <a:solidFill>
                  <a:srgbClr val="000000"/>
                </a:solidFill>
              </a:rPr>
              <a:t>not moved </a:t>
            </a:r>
            <a:r>
              <a:rPr lang="en" sz="3200">
                <a:solidFill>
                  <a:srgbClr val="000000"/>
                </a:solidFill>
              </a:rPr>
              <a:t>to cloud.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workloads not ready for Public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913" y="4361241"/>
            <a:ext cx="3756731" cy="241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397" y="5236839"/>
            <a:ext cx="819206" cy="46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975" y="4361241"/>
            <a:ext cx="2672113" cy="227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000000"/>
                </a:solidFill>
              </a:rPr>
              <a:t>Workloads that are</a:t>
            </a:r>
            <a:r>
              <a:rPr lang="en" sz="2700" b="1">
                <a:solidFill>
                  <a:srgbClr val="000000"/>
                </a:solidFill>
              </a:rPr>
              <a:t> not suitable for public clouds:</a:t>
            </a:r>
            <a:endParaRPr sz="27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composed of multiple, co-dependent services</a:t>
            </a:r>
            <a:endParaRPr sz="2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High throughput online transaction processing</a:t>
            </a:r>
            <a:endParaRPr sz="2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requiring a high level of auditability and accountability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workloads not ready for Public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8" y="3360475"/>
            <a:ext cx="3737791" cy="291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364" y="4688729"/>
            <a:ext cx="4237122" cy="191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218" y="3429922"/>
            <a:ext cx="4237122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based on third party software that does not have a virtualization or cloud aware licensing strategy</a:t>
            </a:r>
            <a:endParaRPr sz="2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requiring detailed chargeback or utilization measurements as required for capacity planning or departmental level billing</a:t>
            </a:r>
            <a:endParaRPr sz="2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requiring flexibility and customization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workloads not ready for Public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79" name="Google Shape;3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336" y="4083625"/>
            <a:ext cx="3660665" cy="269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•Lower barrier to entry/upfront investment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•Offer self-service for rapid –start development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•Deliver new </a:t>
            </a:r>
            <a:r>
              <a:rPr lang="en" sz="2800" b="1">
                <a:solidFill>
                  <a:srgbClr val="000000"/>
                </a:solidFill>
              </a:rPr>
              <a:t>pricing models </a:t>
            </a:r>
            <a:r>
              <a:rPr lang="en" sz="2800">
                <a:solidFill>
                  <a:srgbClr val="000000"/>
                </a:solidFill>
              </a:rPr>
              <a:t>for hardware, software and service consumption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•Increase or decrease capacity in minutes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•Pursue new workloads and opportunities demo/sandbox, collaboration and prototypes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Public Cloud Benefits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9" y="4747137"/>
            <a:ext cx="3285391" cy="211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3" y="4917607"/>
            <a:ext cx="3147803" cy="176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>
            <a:spLocks noGrp="1"/>
          </p:cNvSpPr>
          <p:nvPr>
            <p:ph type="body" idx="1"/>
          </p:nvPr>
        </p:nvSpPr>
        <p:spPr>
          <a:xfrm>
            <a:off x="0" y="547500"/>
            <a:ext cx="9144000" cy="62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•Private clouds are deployments made inside the company’s </a:t>
            </a:r>
            <a:r>
              <a:rPr lang="en" sz="3200" b="1">
                <a:solidFill>
                  <a:srgbClr val="000000"/>
                </a:solidFill>
              </a:rPr>
              <a:t>firewall </a:t>
            </a:r>
            <a:r>
              <a:rPr lang="en" sz="3200">
                <a:solidFill>
                  <a:srgbClr val="000000"/>
                </a:solidFill>
              </a:rPr>
              <a:t>or</a:t>
            </a:r>
            <a:r>
              <a:rPr lang="en" sz="3200" b="1">
                <a:solidFill>
                  <a:srgbClr val="000000"/>
                </a:solidFill>
              </a:rPr>
              <a:t> on-premise </a:t>
            </a:r>
            <a:r>
              <a:rPr lang="en" sz="3200">
                <a:solidFill>
                  <a:srgbClr val="000000"/>
                </a:solidFill>
              </a:rPr>
              <a:t>data centers and run by on-site servers.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Private clouds offer benefits such as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•elastic on-demand capacity,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•self-service provisioning ,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•service-based access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•Private Clouds provide greater control of cloud infrastructure, improving security, and resiliency because user access and networks used are restricted and designated.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2.4.2 Private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672" y="1793561"/>
            <a:ext cx="3617328" cy="259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>
            <a:spLocks noGrp="1"/>
          </p:cNvSpPr>
          <p:nvPr>
            <p:ph type="body" idx="1"/>
          </p:nvPr>
        </p:nvSpPr>
        <p:spPr>
          <a:xfrm>
            <a:off x="99800" y="744350"/>
            <a:ext cx="90441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Virtualization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Governance and management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Multi-tenancy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Consistent deployment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Chargeback and pricing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Security and access control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Services in Private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01" name="Google Shape;4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475" y="2134675"/>
            <a:ext cx="18097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614" y="3836538"/>
            <a:ext cx="3186386" cy="275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0" y="114313"/>
            <a:ext cx="8229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Introduction</a:t>
            </a:r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0" y="560761"/>
            <a:ext cx="9144000" cy="6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services provided by cloud may be available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globally,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always on,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low in cost,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on-demand,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massively scalable,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'pay as you grow'.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100" y="1268950"/>
            <a:ext cx="6207175" cy="28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103" y="4073100"/>
            <a:ext cx="6207172" cy="2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</a:rPr>
              <a:t>Consuming services from the public cloud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Security and data privacy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Ease of access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Discovery of services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RESTful interface support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Lower cost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Speed and availability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94" y="1554038"/>
            <a:ext cx="3375431" cy="4828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•Private cloud implementation</a:t>
            </a:r>
            <a:r>
              <a:rPr lang="en" sz="3200" b="1">
                <a:solidFill>
                  <a:srgbClr val="5B0F00"/>
                </a:solidFill>
              </a:rPr>
              <a:t> limits the</a:t>
            </a:r>
            <a:r>
              <a:rPr lang="en" sz="3200">
                <a:solidFill>
                  <a:srgbClr val="000000"/>
                </a:solidFill>
              </a:rPr>
              <a:t> full realization of cloud computing benefits, including: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Eliminating capital expenses and operating costs: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•</a:t>
            </a:r>
            <a:r>
              <a:rPr lang="en" sz="2000">
                <a:solidFill>
                  <a:srgbClr val="000000"/>
                </a:solidFill>
              </a:rPr>
              <a:t>Ownership of the H/W or S/W eliminates the pay-per-use potential, as these must be upfront purchases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Removing undifferentiated heavy lifting by offloading data center operations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Private Cloud - High cost of “Privacy”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5" y="4666188"/>
            <a:ext cx="22955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200" y="4564275"/>
            <a:ext cx="3108168" cy="21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125" y="4136431"/>
            <a:ext cx="2752443" cy="240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333718" y="725757"/>
            <a:ext cx="8229600" cy="10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9"/>
          <p:cNvSpPr txBox="1"/>
          <p:nvPr/>
        </p:nvSpPr>
        <p:spPr>
          <a:xfrm>
            <a:off x="0" y="314157"/>
            <a:ext cx="90363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Private Clouds provide more Control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26" name="Google Shape;4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33" y="1187126"/>
            <a:ext cx="7601033" cy="448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>
            <a:spLocks noGrp="1"/>
          </p:cNvSpPr>
          <p:nvPr>
            <p:ph type="body" idx="1"/>
          </p:nvPr>
        </p:nvSpPr>
        <p:spPr>
          <a:xfrm>
            <a:off x="0" y="513497"/>
            <a:ext cx="9144000" cy="6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In traditional security model, location implies ownership, which, in turn implies control when security is location-specific.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The location, ownership and control are aligned and tightly coupled.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Need for strong control and security, usually drive a preference for a private cloud – own the resources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</a:t>
            </a:r>
            <a:r>
              <a:rPr lang="en" sz="2100">
                <a:solidFill>
                  <a:srgbClr val="000000"/>
                </a:solidFill>
              </a:rPr>
              <a:t>Government may not allow their application,data to be stored outside its geographic borders`</a:t>
            </a:r>
            <a:endParaRPr sz="2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0"/>
          <p:cNvSpPr txBox="1"/>
          <p:nvPr/>
        </p:nvSpPr>
        <p:spPr>
          <a:xfrm>
            <a:off x="0" y="385406"/>
            <a:ext cx="91440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/>
              <a:t>Private Clouds provide more Control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33" name="Google Shape;4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25" y="4049225"/>
            <a:ext cx="6463275" cy="28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5" y="4533975"/>
            <a:ext cx="2846525" cy="22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>
            <a:spLocks noGrp="1"/>
          </p:cNvSpPr>
          <p:nvPr>
            <p:ph type="body" idx="1"/>
          </p:nvPr>
        </p:nvSpPr>
        <p:spPr>
          <a:xfrm>
            <a:off x="0" y="1345280"/>
            <a:ext cx="9144000" cy="54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•Clouds rely on virtualization and in the public model, this delinks or decouples location, application and data.  This  reduces the perceived ownership and control 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1"/>
          <p:cNvSpPr txBox="1"/>
          <p:nvPr/>
        </p:nvSpPr>
        <p:spPr>
          <a:xfrm>
            <a:off x="0" y="607248"/>
            <a:ext cx="9144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/>
              <a:t>Private Clouds provide more Control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00" y="3586363"/>
            <a:ext cx="8296375" cy="239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>
            <a:spLocks noGrp="1"/>
          </p:cNvSpPr>
          <p:nvPr>
            <p:ph type="body" idx="1"/>
          </p:nvPr>
        </p:nvSpPr>
        <p:spPr>
          <a:xfrm>
            <a:off x="0" y="253355"/>
            <a:ext cx="9144000" cy="6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500">
                <a:solidFill>
                  <a:srgbClr val="000000"/>
                </a:solidFill>
              </a:rPr>
              <a:t>Control of information is  </a:t>
            </a:r>
            <a:r>
              <a:rPr lang="en" sz="2500" b="1">
                <a:solidFill>
                  <a:srgbClr val="000000"/>
                </a:solidFill>
              </a:rPr>
              <a:t>NOT dependent o</a:t>
            </a:r>
            <a:r>
              <a:rPr lang="en" sz="2500">
                <a:solidFill>
                  <a:srgbClr val="000000"/>
                </a:solidFill>
              </a:rPr>
              <a:t>n its location or ownership.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For example, public key encryption allows the holder of key to control the information without owning the rest of infrastructure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Control can be created over an untrusted infrastructure via a combination of encryption, contracts with service level agreements(SLA) and imposing minimum security standards.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3611425"/>
            <a:ext cx="6810375" cy="316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500">
                <a:solidFill>
                  <a:srgbClr val="000000"/>
                </a:solidFill>
              </a:rPr>
              <a:t>Control of information is  </a:t>
            </a:r>
            <a:r>
              <a:rPr lang="en" sz="2500" b="1">
                <a:solidFill>
                  <a:srgbClr val="000000"/>
                </a:solidFill>
              </a:rPr>
              <a:t>NOT dependent o</a:t>
            </a:r>
            <a:r>
              <a:rPr lang="en" sz="2500">
                <a:solidFill>
                  <a:srgbClr val="000000"/>
                </a:solidFill>
              </a:rPr>
              <a:t>n its location or ownership.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Compliance is a challenge outside traditional security models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Public cloud can be made as compliant and secure as possible as private cloud through technology control and contracts.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Auditing and regulation are continuously  adapting to new technologies and business models.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2.4 Cloud Deployment Models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55" name="Google Shape;4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437" y="4273177"/>
            <a:ext cx="6193126" cy="250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There are two extremes to the ownership spectrum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–Complete ownership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–Complete lack of ownership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There are approaches in-between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–Partial control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–Shared ownership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Levels of limited access- specific departmental access, industry-only access, controlled partner access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Private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075" y="1873913"/>
            <a:ext cx="2685779" cy="251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Hybrid cloud is a </a:t>
            </a:r>
            <a:r>
              <a:rPr lang="en" sz="2800" b="1">
                <a:solidFill>
                  <a:srgbClr val="000000"/>
                </a:solidFill>
              </a:rPr>
              <a:t>combination of an interoperating public and private cloud.</a:t>
            </a:r>
            <a:endParaRPr sz="28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In this model,  users typically outsource non business-critical information and processing to the public cloud and keep business-critical services and data in their control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2.4.3 Hybrid Clouds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00" y="3749802"/>
            <a:ext cx="6096000" cy="27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Hybrid cloud provides the best of both cloud worlds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 Scale and convenience of a public cloud and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•Control and reliability of on-premise software and infrastructure  and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•Allows free movement between the two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Hybrid Clouds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476" name="Google Shape;476;p66"/>
          <p:cNvSpPr txBox="1"/>
          <p:nvPr/>
        </p:nvSpPr>
        <p:spPr>
          <a:xfrm>
            <a:off x="152400" y="152400"/>
            <a:ext cx="30000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77" name="Google Shape;4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25" y="3411978"/>
            <a:ext cx="5870162" cy="336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0" y="697348"/>
            <a:ext cx="9144000" cy="6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services provided by clservices provided by cloudoud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3" y="0"/>
            <a:ext cx="3489297" cy="220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2" y="2201653"/>
            <a:ext cx="3489297" cy="220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29198"/>
            <a:ext cx="3489297" cy="220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529" y="4487024"/>
            <a:ext cx="329464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3455" y="274650"/>
            <a:ext cx="4821720" cy="350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6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Hybrid cloud allows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 b="1">
                <a:solidFill>
                  <a:srgbClr val="000000"/>
                </a:solidFill>
              </a:rPr>
              <a:t>Elasticity -</a:t>
            </a:r>
            <a:r>
              <a:rPr lang="en" sz="2600">
                <a:solidFill>
                  <a:srgbClr val="000000"/>
                </a:solidFill>
              </a:rPr>
              <a:t>  ability to scale capacity up or down in  a matter of minutes without owning capital expenses of the hardware or datacenter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Pay as you go pricing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Network isolation and secure connectivity as if all the resources were in a privately owned datacenter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Gradually move to public cloud configuration , replicate an entire data center or move anywhere in between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84" name="Google Shape;4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500" y="4804875"/>
            <a:ext cx="4505000" cy="19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A community cloud is controlled and used by a </a:t>
            </a:r>
            <a:r>
              <a:rPr lang="en" sz="2800" b="1">
                <a:solidFill>
                  <a:srgbClr val="000000"/>
                </a:solidFill>
              </a:rPr>
              <a:t>group of organizations </a:t>
            </a:r>
            <a:r>
              <a:rPr lang="en" sz="2800">
                <a:solidFill>
                  <a:srgbClr val="000000"/>
                </a:solidFill>
              </a:rPr>
              <a:t>that have shared interest- such as </a:t>
            </a:r>
            <a:r>
              <a:rPr lang="en" sz="2800" b="1">
                <a:solidFill>
                  <a:srgbClr val="000000"/>
                </a:solidFill>
              </a:rPr>
              <a:t>specific security </a:t>
            </a:r>
            <a:r>
              <a:rPr lang="en" sz="2800">
                <a:solidFill>
                  <a:srgbClr val="000000"/>
                </a:solidFill>
              </a:rPr>
              <a:t>requirements or a common mission.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The members of the community share access to the data and application in the cloud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2.4.4 Community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91" name="Google Shape;4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9859"/>
            <a:ext cx="9144000" cy="337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•This is a shared compute capacity with variable usage based pricing to business units that are based on service offerings, accounts datacenters.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requires </a:t>
            </a:r>
            <a:r>
              <a:rPr lang="en" sz="2800" b="1">
                <a:solidFill>
                  <a:srgbClr val="000000"/>
                </a:solidFill>
              </a:rPr>
              <a:t>internal profit-center </a:t>
            </a:r>
            <a:r>
              <a:rPr lang="en" sz="2800">
                <a:solidFill>
                  <a:srgbClr val="000000"/>
                </a:solidFill>
              </a:rPr>
              <a:t>to take over or buy infrastructure made available through account consolidation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2.4.5 Shared Private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98" name="Google Shape;4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88" y="4612115"/>
            <a:ext cx="6048375" cy="207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Dedicated private cloud has IT services catalog with dynamic provisioning. </a:t>
            </a:r>
            <a:endParaRPr sz="24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It depends on standardized SO architecture assets that can be  broadly deployed into new and existing accounts and is a lower cost model.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2.4.6 Dedicated Private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1" y="3879025"/>
            <a:ext cx="7729798" cy="263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521" y="2492237"/>
            <a:ext cx="2247079" cy="126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1"/>
          <p:cNvSpPr txBox="1">
            <a:spLocks noGrp="1"/>
          </p:cNvSpPr>
          <p:nvPr>
            <p:ph type="body" idx="1"/>
          </p:nvPr>
        </p:nvSpPr>
        <p:spPr>
          <a:xfrm>
            <a:off x="0" y="548889"/>
            <a:ext cx="9144000" cy="62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Dynamic private cloud allows client workloads to </a:t>
            </a:r>
            <a:r>
              <a:rPr lang="en" sz="2800" b="1">
                <a:solidFill>
                  <a:srgbClr val="000000"/>
                </a:solidFill>
              </a:rPr>
              <a:t>dynamically migrate to and from the compute cloud as needed.</a:t>
            </a:r>
            <a:endParaRPr sz="2800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This model can be shared and dedicated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It delivers on the ultimate value of cloud.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This is a very low management model with reliable SLA’s and scalability.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2.4.7 Dynamic Private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13" name="Google Shape;5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00" y="4303698"/>
            <a:ext cx="3695700" cy="255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25" y="4476949"/>
            <a:ext cx="5553550" cy="2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Cloud computing will transform the IT industry. They will profoundly affect how we live and how business operate.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Cloud computing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Provides massively scalable computing resources from anywhere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Simplifies service delivery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Provides rapid innovation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Provides dynamic platform for 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000000"/>
                </a:solidFill>
              </a:rPr>
              <a:t>next generation datacenters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7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2.4.8 Cloud Models Impact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21" name="Google Shape;5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525" y="3729921"/>
            <a:ext cx="3886720" cy="294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•Reduce IT Labor by 50% in configuration, operations, management and monitoring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•Improve Utilization by 75%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•Lower administrative cost 50%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•Reduce end-user IT support cost by 40%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•Reduce provisioning cycle from weeks to minutes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•Benefits of cloud economics with security within firewall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•Provide consistency of application environment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Internal Private Clouds – Cost Savings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28" name="Google Shape;5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5" y="4690825"/>
            <a:ext cx="5857875" cy="21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Virtualization leads to consolidation - hence reduces hardware costs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Labour savings -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Automation of IT 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 environment provisioning  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further reduces the cost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Total savings substantially offset the small incremental increase in software costs required for initialization and service management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35" name="Google Shape;535;p74"/>
          <p:cNvSpPr txBox="1"/>
          <p:nvPr/>
        </p:nvSpPr>
        <p:spPr>
          <a:xfrm>
            <a:off x="152400" y="152400"/>
            <a:ext cx="89916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2.4.9 Savings and Cost Metrics</a:t>
            </a:r>
            <a:endParaRPr/>
          </a:p>
        </p:txBody>
      </p:sp>
      <p:pic>
        <p:nvPicPr>
          <p:cNvPr id="536" name="Google Shape;5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50" y="1668150"/>
            <a:ext cx="4720701" cy="35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"/>
          <p:cNvSpPr txBox="1">
            <a:spLocks noGrp="1"/>
          </p:cNvSpPr>
          <p:nvPr>
            <p:ph type="body" idx="1"/>
          </p:nvPr>
        </p:nvSpPr>
        <p:spPr>
          <a:xfrm>
            <a:off x="0" y="744350"/>
            <a:ext cx="90822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</a:rPr>
              <a:t>A  company needs certain amount of  UNIQUE IT to runs its Business ( say Google search infrastructure)</a:t>
            </a:r>
            <a:endParaRPr sz="28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</a:rPr>
              <a:t>It also needs a huge amount of Commodity IT to run its basic operations.</a:t>
            </a:r>
            <a:endParaRPr sz="28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</a:rPr>
              <a:t>Cost of commodity IT set up may be high and hence be delegated or outsourced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43" name="Google Shape;543;p75"/>
          <p:cNvSpPr txBox="1"/>
          <p:nvPr/>
        </p:nvSpPr>
        <p:spPr>
          <a:xfrm>
            <a:off x="0" y="152400"/>
            <a:ext cx="9144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2.4.10 Commoditization in Cloud</a:t>
            </a:r>
            <a:endParaRPr/>
          </a:p>
        </p:txBody>
      </p:sp>
      <p:pic>
        <p:nvPicPr>
          <p:cNvPr id="544" name="Google Shape;5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3849600"/>
            <a:ext cx="7629498" cy="29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6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Security is a deep concern in Cloud Computing. Here are few security concerns to be considered: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400">
                <a:solidFill>
                  <a:srgbClr val="000000"/>
                </a:solidFill>
              </a:rPr>
              <a:t>Multi-Tenancy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–Security Assessment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–Shared Risk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–Staff Security Screening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–Distributed Datacenters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–Physical Security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–Policies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–Coding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–Data Leakage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51" name="Google Shape;551;p76"/>
          <p:cNvSpPr txBox="1"/>
          <p:nvPr/>
        </p:nvSpPr>
        <p:spPr>
          <a:xfrm>
            <a:off x="152400" y="152400"/>
            <a:ext cx="88938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 Security in a Public Cloud</a:t>
            </a:r>
            <a:endParaRPr/>
          </a:p>
        </p:txBody>
      </p:sp>
      <p:pic>
        <p:nvPicPr>
          <p:cNvPr id="552" name="Google Shape;5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36" y="1836069"/>
            <a:ext cx="2661599" cy="189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880" y="5015618"/>
            <a:ext cx="2887120" cy="175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436" y="5385201"/>
            <a:ext cx="2479459" cy="138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4602" y="1926675"/>
            <a:ext cx="2661599" cy="283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101" y="3932327"/>
            <a:ext cx="2454269" cy="124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0" y="719825"/>
            <a:ext cx="9144000" cy="61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Cloud computing is a model-driven methodology that provides </a:t>
            </a:r>
            <a:r>
              <a:rPr lang="en" b="1"/>
              <a:t>configurable computing resources</a:t>
            </a:r>
            <a:r>
              <a:rPr lang="en"/>
              <a:t> such as services, networks, storage and applications as and when required with minimum efforts over the Internet services.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80" y="3157912"/>
            <a:ext cx="6170991" cy="341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•As long as cloud provider builds its security to meet high-risk client, all the lower-risk clients get better security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•Ex: A bandage manufacturer may have a low-risk of being a target of malfeasance.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•A music label that is currently suing file sharers could have a high risk of being targeted by malfeasance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•Hence, Cloud designer must design security to meet the needs of the music label and bandage manufacturer gets the benefit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63" name="Google Shape;563;p77"/>
          <p:cNvSpPr txBox="1"/>
          <p:nvPr/>
        </p:nvSpPr>
        <p:spPr>
          <a:xfrm>
            <a:off x="152400" y="152400"/>
            <a:ext cx="8858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2.5.1 Multi- Tenancy</a:t>
            </a:r>
            <a:endParaRPr/>
          </a:p>
        </p:txBody>
      </p:sp>
      <p:pic>
        <p:nvPicPr>
          <p:cNvPr id="564" name="Google Shape;5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0" y="4531175"/>
            <a:ext cx="4179312" cy="224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525" y="4714596"/>
            <a:ext cx="3905250" cy="187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975" y="2208213"/>
            <a:ext cx="3829050" cy="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8"/>
          <p:cNvSpPr txBox="1">
            <a:spLocks noGrp="1"/>
          </p:cNvSpPr>
          <p:nvPr>
            <p:ph type="body" idx="1"/>
          </p:nvPr>
        </p:nvSpPr>
        <p:spPr>
          <a:xfrm>
            <a:off x="0" y="547500"/>
            <a:ext cx="9144000" cy="62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•Over time, enterprises tend to </a:t>
            </a:r>
            <a:r>
              <a:rPr lang="en" sz="2400" b="1">
                <a:solidFill>
                  <a:srgbClr val="000000"/>
                </a:solidFill>
              </a:rPr>
              <a:t>relax their security posture.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•To combat a relaxation of security , the cloud provider should perform</a:t>
            </a:r>
            <a:r>
              <a:rPr lang="en" sz="2400" b="1">
                <a:solidFill>
                  <a:srgbClr val="000000"/>
                </a:solidFill>
              </a:rPr>
              <a:t> regular security assessments.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•The assessments should be done by someone who is experienced and able to identify issues and fix them.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•The report should be provided to each client immediately after the assessment is performed so that the clients know the current state of the cloud’s overall security.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2.5.2 Security Assessment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73" name="Google Shape;57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50" y="4625925"/>
            <a:ext cx="7398687" cy="214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9"/>
          <p:cNvSpPr txBox="1">
            <a:spLocks noGrp="1"/>
          </p:cNvSpPr>
          <p:nvPr>
            <p:ph type="body" idx="1"/>
          </p:nvPr>
        </p:nvSpPr>
        <p:spPr>
          <a:xfrm>
            <a:off x="0" y="547500"/>
            <a:ext cx="9144000" cy="62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Often cloud service provider may not be the cloud operator.</a:t>
            </a:r>
            <a:endParaRPr sz="28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–</a:t>
            </a:r>
            <a:r>
              <a:rPr lang="en" sz="2400">
                <a:solidFill>
                  <a:srgbClr val="000000"/>
                </a:solidFill>
              </a:rPr>
              <a:t>For example, a SaaS  provider may use services of an IaaS.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•This may have security implications.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•In this multi-tier service provider arrangement, each provider shares the risk of security.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•The service provider must be aware of cloud architecture used by cloud provider and factor that into overall risk mitigation plan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7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2.5.3 Shared Risk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80" name="Google Shape;5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50" y="4705075"/>
            <a:ext cx="6108100" cy="21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Both regular and contract employees must be subjected to all security procedures, background checks etc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8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2.5.4 Staff Security Screening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587" name="Google Shape;587;p80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8" name="Google Shape;588;p8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9" name="Google Shape;589;p80"/>
          <p:cNvSpPr txBox="1"/>
          <p:nvPr/>
        </p:nvSpPr>
        <p:spPr>
          <a:xfrm>
            <a:off x="609600" y="609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0" name="Google Shape;590;p80"/>
          <p:cNvSpPr txBox="1"/>
          <p:nvPr/>
        </p:nvSpPr>
        <p:spPr>
          <a:xfrm>
            <a:off x="762000" y="762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1" name="Google Shape;591;p80"/>
          <p:cNvSpPr txBox="1"/>
          <p:nvPr/>
        </p:nvSpPr>
        <p:spPr>
          <a:xfrm>
            <a:off x="914400" y="914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2" name="Google Shape;592;p80"/>
          <p:cNvSpPr txBox="1"/>
          <p:nvPr/>
        </p:nvSpPr>
        <p:spPr>
          <a:xfrm>
            <a:off x="1066800" y="1066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93" name="Google Shape;5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4050210"/>
            <a:ext cx="34290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" y="3976500"/>
            <a:ext cx="47625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2232246"/>
            <a:ext cx="3318346" cy="174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Disasters include – hurricanes, tornadoes, landslides,  earthquakes,  and even fiber-cuts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Geographically distributed data centers provide better data security and disaster management and recovery possibilities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2.5.5 Distributed Data Centers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02" name="Google Shape;6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483" y="4272801"/>
            <a:ext cx="4176067" cy="258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19" y="3991830"/>
            <a:ext cx="4643431" cy="258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325" y="3027279"/>
            <a:ext cx="2619375" cy="10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1125" y="3165054"/>
            <a:ext cx="2136031" cy="118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7161" y="3027279"/>
            <a:ext cx="2204935" cy="1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2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This includes: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Card or biometric access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Mantrap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Surveillance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On-site guard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Escorting the guests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Automatic Alarms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566" y="744360"/>
            <a:ext cx="5904434" cy="6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25" y="4233748"/>
            <a:ext cx="3112241" cy="254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Cloud computing companies need to have incident response policies and they need to have procedures for every client that feed into their overall incident response plan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2.5.7 Policies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21" name="Google Shape;62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004" y="2571374"/>
            <a:ext cx="6511748" cy="34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Every cloud company must follow secure coding practices.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All code must be documented and should be demonstrated to clients.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2.5.8 Coding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28" name="Google Shape;62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558" y="4136388"/>
            <a:ext cx="6347442" cy="254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85" y="4214652"/>
            <a:ext cx="2391973" cy="2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5"/>
          <p:cNvSpPr txBox="1">
            <a:spLocks noGrp="1"/>
          </p:cNvSpPr>
          <p:nvPr>
            <p:ph type="body" idx="1"/>
          </p:nvPr>
        </p:nvSpPr>
        <p:spPr>
          <a:xfrm>
            <a:off x="0" y="677854"/>
            <a:ext cx="9144000" cy="60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Data leakage is a security risk and challenge.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At minimum, the data that falls under legislative mandates, or contractual obligation, should be encrypted while in flight and at rest.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2.5.9 Data Leakage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36" name="Google Shape;6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5" y="3101250"/>
            <a:ext cx="4838352" cy="37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814" y="2935620"/>
            <a:ext cx="4182185" cy="375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6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6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4" name="Google Shape;6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" y="1027438"/>
            <a:ext cx="9031200" cy="56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0" y="83765"/>
            <a:ext cx="9144000" cy="6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chapter describes several models for cloud computing: PRIVATE (deployment within firewall),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PUBLIC (where application services outside firewall)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62" y="1348255"/>
            <a:ext cx="5320979" cy="21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00" y="4491200"/>
            <a:ext cx="7235000" cy="22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7"/>
          <p:cNvSpPr txBox="1">
            <a:spLocks noGrp="1"/>
          </p:cNvSpPr>
          <p:nvPr>
            <p:ph type="body" idx="1"/>
          </p:nvPr>
        </p:nvSpPr>
        <p:spPr>
          <a:xfrm>
            <a:off x="0" y="648394"/>
            <a:ext cx="9144000" cy="61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•A public cloud is a shared cloud computing infrastructure that anyone can access.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provides hardware and virtualization layers  that are owned by the vendor and are shared between all customers.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is connected to the public internet and presents an illusion of infinitely elastic resource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50" name="Google Shape;650;p8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2.6 </a:t>
            </a:r>
            <a:r>
              <a:rPr lang="en" sz="4000" b="1"/>
              <a:t>Public</a:t>
            </a:r>
            <a:r>
              <a:rPr lang="en" sz="4000"/>
              <a:t> versus Private Cloud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51" name="Google Shape;6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241" y="4918366"/>
            <a:ext cx="2930759" cy="185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50" y="4214208"/>
            <a:ext cx="5545974" cy="256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450" y="3920899"/>
            <a:ext cx="1845025" cy="9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8"/>
          <p:cNvSpPr txBox="1">
            <a:spLocks noGrp="1"/>
          </p:cNvSpPr>
          <p:nvPr>
            <p:ph type="body" idx="1"/>
          </p:nvPr>
        </p:nvSpPr>
        <p:spPr>
          <a:xfrm>
            <a:off x="457200" y="1521125"/>
            <a:ext cx="8686800" cy="52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5" y="548640"/>
            <a:ext cx="8895170" cy="620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•For consumption based pricing, the user pays for resources used, allowing for capacity fluctuations over time.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•Provisioning is applied through simple web interface for self –service provisioning of infrastructure  capacity 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2.6 </a:t>
            </a:r>
            <a:r>
              <a:rPr lang="en" sz="4000" b="1"/>
              <a:t>Public</a:t>
            </a:r>
            <a:r>
              <a:rPr lang="en" sz="4000"/>
              <a:t> versus Private Cloud - cntd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67" name="Google Shape;6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20" y="3654177"/>
            <a:ext cx="5893061" cy="294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•Operating costs for the cloud are absorbed in the usage based pricing.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•Users have no say in SLA or contractual terms and conditions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9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2.6 </a:t>
            </a:r>
            <a:r>
              <a:rPr lang="en" sz="4000" b="1"/>
              <a:t>Public</a:t>
            </a:r>
            <a:r>
              <a:rPr lang="en" sz="4000"/>
              <a:t> versus Private Cloud - cntd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74" name="Google Shape;6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35" y="3214775"/>
            <a:ext cx="7597982" cy="291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1"/>
          <p:cNvSpPr txBox="1">
            <a:spLocks noGrp="1"/>
          </p:cNvSpPr>
          <p:nvPr>
            <p:ph type="body" idx="1"/>
          </p:nvPr>
        </p:nvSpPr>
        <p:spPr>
          <a:xfrm>
            <a:off x="0" y="460229"/>
            <a:ext cx="9144000" cy="6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•A private cloud is a cloud computing infrastructure owned by a single party.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provides hardware and virtualization layers that are owned by, and reserved for the business.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•All data and secure information remains behind the corporate firewall.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provides an elastic but finite resource and may not be connected to the public internet</a:t>
            </a:r>
            <a:endParaRPr sz="2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•Private clouds can be designed for specific operating system, applications and use cases, unique to the business.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2.6 Public versus </a:t>
            </a:r>
            <a:r>
              <a:rPr lang="en" sz="4000" b="1"/>
              <a:t>Private</a:t>
            </a:r>
            <a:r>
              <a:rPr lang="en" sz="4000"/>
              <a:t> Cloud - cntd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81" name="Google Shape;6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25" y="5474665"/>
            <a:ext cx="2428875" cy="138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450" y="5754575"/>
            <a:ext cx="2226825" cy="11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800" y="5950128"/>
            <a:ext cx="2102800" cy="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2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The cloud infrastructure has to be provisioned and paid-up front in private clouds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Self-service is possible upto a point.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2.7 Cloud Infrastructure Self-Service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90" name="Google Shape;69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359"/>
            <a:ext cx="9143999" cy="429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The cloud computing strategy and planning has the following 3 major steps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Assessment of current environment to determine  strengths, gaps and readiness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•Development of the value proposition for cloud computing in the enterprise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•Strategy, planning and roadmaps to successfully implement the selected cloud delivery model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2.7.1 Infrastructure Strategy and Planning Features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697" name="Google Shape;69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400" y="4227649"/>
            <a:ext cx="4762500" cy="26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63" y="4533341"/>
            <a:ext cx="3095625" cy="224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The path from simple virtualization to cloud computing occurs in five distinct stages: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•Stage 1: Server Virtualization  - Consolidation attempt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•Stage 2: Distributed Virtualization - Elasticity, Rapidity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•Stage 3: Private Cloud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•Stage 4: Hybrid Cloud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•Stage 5: Public Cloud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2.7.2 The Path to Cloud Computing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705" name="Google Shape;705;p94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6" name="Google Shape;706;p9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07" name="Google Shape;7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2700"/>
            <a:ext cx="5358800" cy="2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807" y="2773163"/>
            <a:ext cx="3785193" cy="330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•Models for cloud computing</a:t>
            </a:r>
            <a:endParaRPr sz="3200">
              <a:solidFill>
                <a:srgbClr val="000000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•Public</a:t>
            </a:r>
            <a:endParaRPr sz="2800">
              <a:solidFill>
                <a:srgbClr val="000000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•Private</a:t>
            </a:r>
            <a:endParaRPr sz="2800">
              <a:solidFill>
                <a:srgbClr val="000000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•Hybrid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•Consistent data availability and security is a critical success factor for any cloud deployment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•Business need to ensure that data is adequately protected and can be restored in a timely fashion following any disruption</a:t>
            </a: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2.8 Summary</a:t>
            </a: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1" name="Google Shape;72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900"/>
            <a:ext cx="9048874" cy="557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Cloud Characteristics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0" y="756648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just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Cloud carries the basic infrastructure characteristics that are helpful to deploy cloud service in a fast and cost-effective manner.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just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following characteristics set apart cloud from other computing techniques: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1371600" lvl="2" indent="-381000" algn="just" rtl="0"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On-Demand Service</a:t>
            </a:r>
            <a:endParaRPr/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Ubiquitous Network Access</a:t>
            </a:r>
            <a:endParaRPr/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Location Independent Resource Pooling</a:t>
            </a:r>
            <a:endParaRPr/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Rapid Elasticity</a:t>
            </a:r>
            <a:endParaRPr/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Measured Service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u="sng">
                <a:solidFill>
                  <a:schemeClr val="hlink"/>
                </a:solidFill>
                <a:hlinkClick r:id="rId3"/>
              </a:rPr>
              <a:t>Dr. Kumar Saurabh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u="sng">
                <a:solidFill>
                  <a:schemeClr val="hlink"/>
                </a:solidFill>
                <a:hlinkClick r:id="rId4"/>
              </a:rPr>
              <a:t>CloudComputing4PostGraduates.blogspot.in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Google – Images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9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Acknowledgements</a:t>
            </a: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Bank</a:t>
            </a:r>
            <a:endParaRPr/>
          </a:p>
        </p:txBody>
      </p:sp>
      <p:sp>
        <p:nvSpPr>
          <p:cNvPr id="733" name="Google Shape;733;p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hlinkClick r:id="rId3"/>
              </a:rPr>
              <a:t>Unit 2 : Cloud  (Deployment)  Models</a:t>
            </a:r>
            <a:endParaRPr sz="24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9"/>
          <p:cNvSpPr txBox="1">
            <a:spLocks noGrp="1"/>
          </p:cNvSpPr>
          <p:nvPr>
            <p:ph type="title"/>
          </p:nvPr>
        </p:nvSpPr>
        <p:spPr>
          <a:xfrm>
            <a:off x="-5131" y="102187"/>
            <a:ext cx="9102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9"/>
          <p:cNvSpPr txBox="1">
            <a:spLocks noGrp="1"/>
          </p:cNvSpPr>
          <p:nvPr>
            <p:ph type="body" idx="1"/>
          </p:nvPr>
        </p:nvSpPr>
        <p:spPr>
          <a:xfrm>
            <a:off x="48319" y="928963"/>
            <a:ext cx="9031200" cy="57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0" name="Google Shape;74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9" y="102187"/>
            <a:ext cx="9031199" cy="65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3353</Words>
  <Application>Microsoft Office PowerPoint</Application>
  <PresentationFormat>On-screen Show (4:3)</PresentationFormat>
  <Paragraphs>441</Paragraphs>
  <Slides>92</Slides>
  <Notes>92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Simple Light</vt:lpstr>
      <vt:lpstr> Cloud Computing, Chapter - 2</vt:lpstr>
      <vt:lpstr>CHAPTER - 2</vt:lpstr>
      <vt:lpstr>2.1 Cloud Characteristics</vt:lpstr>
      <vt:lpstr>2.1 Introduction</vt:lpstr>
      <vt:lpstr>2.1 Introduction</vt:lpstr>
      <vt:lpstr>PowerPoint Presentation</vt:lpstr>
      <vt:lpstr>Introduction</vt:lpstr>
      <vt:lpstr>PowerPoint Presentation</vt:lpstr>
      <vt:lpstr>2.2 Cloud Characteristics</vt:lpstr>
      <vt:lpstr>PowerPoint Presentation</vt:lpstr>
      <vt:lpstr>PowerPoint Presentation</vt:lpstr>
      <vt:lpstr>PowerPoint Presentation</vt:lpstr>
      <vt:lpstr>PowerPoint Presentation</vt:lpstr>
      <vt:lpstr>2.2 Measured Service Pg 21-22 textbook</vt:lpstr>
      <vt:lpstr>Computing - Traditional Vs Cloud </vt:lpstr>
      <vt:lpstr>Why organizations taking action now to migrate to cloud computing ? pg 22</vt:lpstr>
      <vt:lpstr>Cloud Computing - Essential Characteristics</vt:lpstr>
      <vt:lpstr>Cloud vendors can address client's challenges by:</vt:lpstr>
      <vt:lpstr>Cloud vendors can address client's challenges by: </vt:lpstr>
      <vt:lpstr>Cloud vendors can address client's challenges by: -cntd  </vt:lpstr>
      <vt:lpstr>Measured Service - cost factor / benefits :</vt:lpstr>
      <vt:lpstr>Cost factor -measured service - cntd</vt:lpstr>
      <vt:lpstr>2.3 Cost factor</vt:lpstr>
      <vt:lpstr>Cost Factor</vt:lpstr>
      <vt:lpstr>Cost Factor - cntd</vt:lpstr>
      <vt:lpstr>Cost Factor - in brief</vt:lpstr>
      <vt:lpstr>2.3.2 Benefits</vt:lpstr>
      <vt:lpstr>Cumulative Benefits</vt:lpstr>
      <vt:lpstr>Cumulative Benefits</vt:lpstr>
      <vt:lpstr>Value of Cloud</vt:lpstr>
      <vt:lpstr>PowerPoint Presentation</vt:lpstr>
      <vt:lpstr>2.4 Cloud Deployment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Bank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Cloud Computing, Chapter - 2</dc:title>
  <cp:lastModifiedBy>KULDEEP</cp:lastModifiedBy>
  <cp:revision>1</cp:revision>
  <dcterms:modified xsi:type="dcterms:W3CDTF">2020-10-17T08:28:50Z</dcterms:modified>
</cp:coreProperties>
</file>